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20" r:id="rId3"/>
    <p:sldId id="291" r:id="rId4"/>
    <p:sldId id="290" r:id="rId5"/>
    <p:sldId id="288" r:id="rId6"/>
    <p:sldId id="295" r:id="rId7"/>
    <p:sldId id="325" r:id="rId8"/>
    <p:sldId id="271" r:id="rId9"/>
    <p:sldId id="258" r:id="rId10"/>
    <p:sldId id="259" r:id="rId11"/>
    <p:sldId id="264" r:id="rId12"/>
    <p:sldId id="302" r:id="rId13"/>
    <p:sldId id="297" r:id="rId14"/>
    <p:sldId id="265" r:id="rId15"/>
    <p:sldId id="298" r:id="rId16"/>
    <p:sldId id="266" r:id="rId17"/>
    <p:sldId id="261" r:id="rId18"/>
    <p:sldId id="267" r:id="rId19"/>
    <p:sldId id="326" r:id="rId20"/>
    <p:sldId id="327" r:id="rId21"/>
    <p:sldId id="328" r:id="rId22"/>
    <p:sldId id="262" r:id="rId23"/>
    <p:sldId id="329" r:id="rId24"/>
    <p:sldId id="330" r:id="rId25"/>
    <p:sldId id="346" r:id="rId26"/>
    <p:sldId id="347" r:id="rId27"/>
    <p:sldId id="348" r:id="rId28"/>
    <p:sldId id="354" r:id="rId29"/>
    <p:sldId id="356" r:id="rId30"/>
    <p:sldId id="355" r:id="rId31"/>
    <p:sldId id="331" r:id="rId32"/>
    <p:sldId id="332" r:id="rId33"/>
    <p:sldId id="352" r:id="rId34"/>
    <p:sldId id="333" r:id="rId35"/>
    <p:sldId id="334" r:id="rId36"/>
    <p:sldId id="353" r:id="rId37"/>
    <p:sldId id="341" r:id="rId38"/>
    <p:sldId id="342" r:id="rId39"/>
    <p:sldId id="343" r:id="rId40"/>
    <p:sldId id="344" r:id="rId41"/>
    <p:sldId id="345" r:id="rId42"/>
    <p:sldId id="323" r:id="rId43"/>
    <p:sldId id="322" r:id="rId44"/>
    <p:sldId id="324" r:id="rId45"/>
    <p:sldId id="349" r:id="rId46"/>
    <p:sldId id="351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21" autoAdjust="0"/>
    <p:restoredTop sz="94118" autoAdjust="0"/>
  </p:normalViewPr>
  <p:slideViewPr>
    <p:cSldViewPr snapToGrid="0">
      <p:cViewPr varScale="1">
        <p:scale>
          <a:sx n="70" d="100"/>
          <a:sy n="70" d="100"/>
        </p:scale>
        <p:origin x="1074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1B9A-1C11-40B7-BAE8-04F0AEDD3319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CA163-D590-458C-9177-BFF24DDB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1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Ref:</a:t>
            </a:r>
          </a:p>
          <a:p>
            <a:r>
              <a:rPr lang="en-US" altLang="zh-TW" dirty="0" smtClean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11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Column is “linear”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99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55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575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rgbClr val="0000FF"/>
                </a:solidFill>
              </a:rPr>
              <a:t>for x=A</a:t>
            </a:r>
            <a:r>
              <a:rPr lang="en-US" altLang="zh-TW" sz="1200" baseline="30000" dirty="0" smtClean="0">
                <a:solidFill>
                  <a:srgbClr val="0000FF"/>
                </a:solidFill>
              </a:rPr>
              <a:t>-1</a:t>
            </a:r>
            <a:r>
              <a:rPr lang="en-US" altLang="zh-TW" sz="1200" dirty="0" smtClean="0">
                <a:solidFill>
                  <a:srgbClr val="0000FF"/>
                </a:solidFill>
              </a:rPr>
              <a:t>b</a:t>
            </a:r>
            <a:endParaRPr lang="zh-TW" altLang="en-US" sz="1200" dirty="0" smtClean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982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用手寫版吧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491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𝑐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11 𝑏_1+𝑐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1 𝑏_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2+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⋯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918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09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Gilbert</a:t>
            </a: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In this course, we will use determinants will be used in Chapter 5 when we learn to calculate the </a:t>
            </a:r>
            <a:r>
              <a:rPr lang="en-US" altLang="zh-TW" sz="1200" b="1" dirty="0" smtClean="0">
                <a:solidFill>
                  <a:srgbClr val="7030A0"/>
                </a:solidFill>
              </a:rPr>
              <a:t>eigenvalues</a:t>
            </a:r>
            <a:r>
              <a:rPr lang="en-US" altLang="zh-TW" sz="1200" dirty="0" smtClean="0"/>
              <a:t> of a square matrix (Chapter 5). 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68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行列式</a:t>
            </a: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(Area and Volume)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The determinant is the “volume” in high dimension.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In this course, we will use determinants will be used in Chapter 5 when we learn to calculate the </a:t>
            </a:r>
            <a:r>
              <a:rPr lang="en-US" altLang="zh-TW" sz="1200" b="1" dirty="0" smtClean="0">
                <a:solidFill>
                  <a:srgbClr val="7030A0"/>
                </a:solidFill>
              </a:rPr>
              <a:t>eigenvalues</a:t>
            </a:r>
            <a:r>
              <a:rPr lang="en-US" altLang="zh-TW" sz="1200" dirty="0" smtClean="0"/>
              <a:t> of a square matrix (Chapter 5). 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72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高中學過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Ref: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3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det</a:t>
            </a:r>
            <a:r>
              <a:rPr lang="en-US" altLang="zh-TW" dirty="0" smtClean="0"/>
              <a:t>(A)  = </a:t>
            </a:r>
            <a:r>
              <a:rPr lang="en-US" altLang="zh-TW" dirty="0" err="1" smtClean="0"/>
              <a:t>volumn</a:t>
            </a:r>
            <a:r>
              <a:rPr lang="en-US" altLang="zh-TW" dirty="0" smtClean="0"/>
              <a:t> of box</a:t>
            </a:r>
          </a:p>
          <a:p>
            <a:r>
              <a:rPr lang="en-US" altLang="zh-TW" dirty="0" smtClean="0"/>
              <a:t>How about A=I</a:t>
            </a:r>
          </a:p>
          <a:p>
            <a:r>
              <a:rPr lang="en-US" altLang="zh-TW" dirty="0" smtClean="0"/>
              <a:t>How about A=Q (orthogonal matrix)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Draw a figure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7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History:</a:t>
            </a:r>
            <a:r>
              <a:rPr lang="zh-TW" altLang="en-US" dirty="0" smtClean="0"/>
              <a:t> </a:t>
            </a:r>
            <a:r>
              <a:rPr lang="en-US" altLang="zh-TW" dirty="0" smtClean="0"/>
              <a:t>may be we can mention the history of determinant in the future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Ref: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25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Check by geometry?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32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There is something called determinant. When determinant =0, the matrix is not invertible.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70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When A is square, one side is sufficient.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55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6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0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83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1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31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23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25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25B0-D35F-4803-BFCA-56E56550C3A4}" type="datetimeFigureOut">
              <a:rPr lang="zh-TW" altLang="en-US" smtClean="0"/>
              <a:t>2016/3/17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0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image" Target="../media/image96.png"/><Relationship Id="rId10" Type="http://schemas.openxmlformats.org/officeDocument/2006/relationships/image" Target="../media/image102.png"/><Relationship Id="rId4" Type="http://schemas.openxmlformats.org/officeDocument/2006/relationships/image" Target="../media/image95.png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5" Type="http://schemas.openxmlformats.org/officeDocument/2006/relationships/image" Target="../media/image108.png"/><Relationship Id="rId10" Type="http://schemas.openxmlformats.org/officeDocument/2006/relationships/image" Target="../media/image114.png"/><Relationship Id="rId4" Type="http://schemas.openxmlformats.org/officeDocument/2006/relationships/image" Target="../media/image107.png"/><Relationship Id="rId9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8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19.png"/><Relationship Id="rId9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4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Determinants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332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Basic Property 2:</a:t>
            </a:r>
          </a:p>
          <a:p>
            <a:pPr lvl="1"/>
            <a:r>
              <a:rPr lang="en-US" altLang="zh-TW" sz="2800" dirty="0" smtClean="0"/>
              <a:t>Exchanging rows reverses the sign of </a:t>
            </a:r>
            <a:r>
              <a:rPr lang="en-US" altLang="zh-TW" sz="2800" dirty="0" err="1" smtClean="0"/>
              <a:t>det</a:t>
            </a:r>
            <a:endParaRPr lang="en-US" altLang="zh-TW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96397" y="3635559"/>
                <a:ext cx="2714654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97" y="3635559"/>
                <a:ext cx="2714654" cy="7184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96397" y="4917418"/>
                <a:ext cx="298235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97" y="4917418"/>
                <a:ext cx="2982355" cy="71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572000" y="2840096"/>
                <a:ext cx="33824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40096"/>
                <a:ext cx="3382401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572000" y="4137237"/>
                <a:ext cx="365010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37237"/>
                <a:ext cx="3650102" cy="113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72000" y="5469144"/>
                <a:ext cx="33824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69144"/>
                <a:ext cx="3382401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5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2:</a:t>
            </a:r>
          </a:p>
          <a:p>
            <a:pPr lvl="1"/>
            <a:r>
              <a:rPr lang="en-US" altLang="zh-TW" sz="2800" dirty="0"/>
              <a:t>Exchange rows reverse the sign of </a:t>
            </a:r>
            <a:r>
              <a:rPr lang="en-US" altLang="zh-TW" sz="2800" dirty="0" err="1"/>
              <a:t>det</a:t>
            </a:r>
            <a:endParaRPr lang="en-US" altLang="zh-TW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60856" y="2873249"/>
            <a:ext cx="482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If a matrix A has </a:t>
            </a:r>
            <a:r>
              <a:rPr lang="en-US" altLang="zh-TW" sz="2800" b="1" i="1" u="sng" dirty="0" smtClean="0"/>
              <a:t>2 equal rows 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43139" y="3531405"/>
                <a:ext cx="259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39" y="3531405"/>
                <a:ext cx="25908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1008253" y="5895830"/>
            <a:ext cx="73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Exchanging the two equal rows yields the same matrix</a:t>
            </a:r>
            <a:endParaRPr lang="zh-TW" altLang="en-US" sz="2400" dirty="0"/>
          </a:p>
        </p:txBody>
      </p:sp>
      <p:sp>
        <p:nvSpPr>
          <p:cNvPr id="5" name="向右箭號 4"/>
          <p:cNvSpPr/>
          <p:nvPr/>
        </p:nvSpPr>
        <p:spPr>
          <a:xfrm>
            <a:off x="4465475" y="3531405"/>
            <a:ext cx="925636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03523" y="5131943"/>
                <a:ext cx="2271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23" y="5131943"/>
                <a:ext cx="227134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901025" y="5163388"/>
                <a:ext cx="26392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25" y="5163388"/>
                <a:ext cx="26392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19543" y="4473787"/>
                <a:ext cx="1241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543" y="4473787"/>
                <a:ext cx="124118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3014836" y="4325402"/>
            <a:ext cx="290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exchange two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670221" y="4473787"/>
                <a:ext cx="1241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 smtClean="0"/>
                  <a:t>’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21" y="4473787"/>
                <a:ext cx="1241186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3014836" y="4799793"/>
            <a:ext cx="290127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48017" y="518132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17" y="5181328"/>
                <a:ext cx="34945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9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  <p:bldP spid="5" grpId="0" animBg="1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</a:t>
            </a:r>
            <a:r>
              <a:rPr lang="en-US" altLang="zh-TW" dirty="0" smtClean="0"/>
              <a:t>3:</a:t>
            </a:r>
          </a:p>
          <a:p>
            <a:pPr lvl="1"/>
            <a:r>
              <a:rPr lang="en-US" altLang="zh-TW" sz="2800" dirty="0" smtClean="0"/>
              <a:t>Determinant is “linear” for each row</a:t>
            </a:r>
            <a:endParaRPr lang="en-US" altLang="zh-TW" sz="2800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359652" y="6100397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1930507" y="4169970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向右箭號 11"/>
          <p:cNvSpPr/>
          <p:nvPr/>
        </p:nvSpPr>
        <p:spPr>
          <a:xfrm>
            <a:off x="4231037" y="5098942"/>
            <a:ext cx="635431" cy="51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1930507" y="5815760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1944309" y="4557184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630512" y="5586982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a,b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983783" y="4179618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c,d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2781257" y="4327120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2360101" y="4314158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005793" y="6100397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5576648" y="4169970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5576648" y="5815760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5590450" y="4557184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7246067" y="5488775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(2a,2b)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629924" y="4179618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c,d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V="1">
            <a:off x="6427398" y="4327120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006242" y="4314158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6453898" y="5531122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403447" y="4960503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V</a:t>
            </a:r>
            <a:endParaRPr lang="zh-TW" altLang="en-US" sz="2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109421" y="4945668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V</a:t>
            </a:r>
            <a:endParaRPr lang="zh-TW" altLang="en-US" sz="2800" dirty="0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6843515" y="4027651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7285056" y="4025029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6929038" y="4739437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V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72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 animBg="1"/>
      <p:bldP spid="19" grpId="0"/>
      <p:bldP spid="20" grpId="0"/>
      <p:bldP spid="27" grpId="0"/>
      <p:bldP spid="28" grpId="0"/>
      <p:bldP spid="32" grpId="0"/>
      <p:bldP spid="33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</a:t>
            </a:r>
            <a:r>
              <a:rPr lang="en-US" altLang="zh-TW" dirty="0" smtClean="0"/>
              <a:t>3:</a:t>
            </a:r>
          </a:p>
          <a:p>
            <a:pPr lvl="1"/>
            <a:r>
              <a:rPr lang="en-US" altLang="zh-TW" sz="2800" dirty="0" smtClean="0"/>
              <a:t>Determinant is “linear” for each row</a:t>
            </a:r>
            <a:endParaRPr lang="en-US" altLang="zh-TW" sz="2800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657436" y="4436729"/>
                <a:ext cx="4307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Q: find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36" y="4436729"/>
                <a:ext cx="430793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811404" y="5782556"/>
                <a:ext cx="4517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A: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404" y="5782556"/>
                <a:ext cx="451777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699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2093486" y="5045236"/>
            <a:ext cx="26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If A is n x n 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35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81119" y="4230203"/>
            <a:ext cx="230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row of zeros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61496" y="4298494"/>
                <a:ext cx="18131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96" y="4298494"/>
                <a:ext cx="181312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089772" y="4697489"/>
                <a:ext cx="176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Set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!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72" y="4697489"/>
                <a:ext cx="176930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7241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222678" y="4360082"/>
            <a:ext cx="681925" cy="316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781119" y="5735323"/>
            <a:ext cx="230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 row of zeros</a:t>
            </a:r>
            <a:endParaRPr lang="zh-TW" altLang="en-US" sz="2800" dirty="0"/>
          </a:p>
        </p:txBody>
      </p:sp>
      <p:sp>
        <p:nvSpPr>
          <p:cNvPr id="13" name="向右箭號 12"/>
          <p:cNvSpPr/>
          <p:nvPr/>
        </p:nvSpPr>
        <p:spPr>
          <a:xfrm>
            <a:off x="4222677" y="5838472"/>
            <a:ext cx="681925" cy="316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040632" y="5735323"/>
            <a:ext cx="310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“volume” is zero</a:t>
            </a:r>
            <a:endParaRPr lang="zh-TW" altLang="en-US" sz="2800" dirty="0"/>
          </a:p>
        </p:txBody>
      </p:sp>
      <p:sp>
        <p:nvSpPr>
          <p:cNvPr id="14" name="向下箭號 13"/>
          <p:cNvSpPr/>
          <p:nvPr/>
        </p:nvSpPr>
        <p:spPr>
          <a:xfrm flipV="1">
            <a:off x="5768760" y="4911182"/>
            <a:ext cx="418454" cy="681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6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 animBg="1"/>
      <p:bldP spid="12" grpId="0"/>
      <p:bldP spid="13" grpId="0" animBg="1"/>
      <p:bldP spid="6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09534" y="2778863"/>
                <a:ext cx="7319055" cy="644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34" y="2778863"/>
                <a:ext cx="7319055" cy="6440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58421" y="282793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1502796" y="6104110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2073651" y="4173683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073651" y="5819473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2087453" y="4560897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843327" y="5656069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a,b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26927" y="4183331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c,d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2939170" y="5138896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3562870" y="4950051"/>
            <a:ext cx="124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a+a</a:t>
            </a:r>
            <a:r>
              <a:rPr lang="en-US" altLang="zh-TW" dirty="0" smtClean="0"/>
              <a:t>’,</a:t>
            </a:r>
            <a:r>
              <a:rPr lang="en-US" altLang="zh-TW" dirty="0" err="1" smtClean="0"/>
              <a:t>b+b</a:t>
            </a:r>
            <a:r>
              <a:rPr lang="en-US" altLang="zh-TW" dirty="0" smtClean="0"/>
              <a:t>’)</a:t>
            </a:r>
            <a:endParaRPr lang="zh-TW" altLang="en-US" dirty="0"/>
          </a:p>
        </p:txBody>
      </p:sp>
      <p:cxnSp>
        <p:nvCxnSpPr>
          <p:cNvPr id="47" name="直線單箭頭接點 46"/>
          <p:cNvCxnSpPr/>
          <p:nvPr/>
        </p:nvCxnSpPr>
        <p:spPr>
          <a:xfrm flipV="1">
            <a:off x="2173215" y="5161590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2539913" y="3713134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3611132" y="3620741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5158080" y="6081102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5728935" y="4150675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5728935" y="5796465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V="1">
            <a:off x="5742737" y="4537889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6498611" y="5633061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a,b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5782211" y="4160323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c,d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6594454" y="5115888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5828499" y="5138582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6195197" y="3690126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7266416" y="3597733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6084474" y="4348644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V="1">
            <a:off x="6949993" y="3668067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flipV="1">
            <a:off x="6516913" y="4345608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H="1" flipV="1">
            <a:off x="5868997" y="3476240"/>
            <a:ext cx="528948" cy="1650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 flipV="1">
            <a:off x="7122143" y="3377792"/>
            <a:ext cx="852067" cy="1420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7242575" y="4991964"/>
            <a:ext cx="124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a+a</a:t>
            </a:r>
            <a:r>
              <a:rPr lang="en-US" altLang="zh-TW" dirty="0" smtClean="0"/>
              <a:t>’,</a:t>
            </a:r>
            <a:r>
              <a:rPr lang="en-US" altLang="zh-TW" dirty="0" err="1" smtClean="0"/>
              <a:t>b+b</a:t>
            </a:r>
            <a:r>
              <a:rPr lang="en-US" altLang="zh-TW" dirty="0" smtClean="0"/>
              <a:t>’)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13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51916" y="2762716"/>
            <a:ext cx="744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Subtract k x row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from row j (elementary row operation)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68215" y="3221194"/>
            <a:ext cx="385876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Determinant doesn’t change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06697" y="3564743"/>
                <a:ext cx="317702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7" y="3564743"/>
                <a:ext cx="3177024" cy="623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70271" y="4580169"/>
                <a:ext cx="4957511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71" y="4580169"/>
                <a:ext cx="4957511" cy="623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983004" y="5624238"/>
                <a:ext cx="432913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04" y="5624238"/>
                <a:ext cx="4329134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419841" y="5624238"/>
                <a:ext cx="209550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41" y="5624238"/>
                <a:ext cx="2095509" cy="6233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744213" y="454076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4212" y="5658835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/>
      <p:bldP spid="14" grpId="0"/>
      <p:bldP spid="16" grpId="0"/>
      <p:bldP spid="1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Basic Property 1</a:t>
                </a:r>
                <a:r>
                  <a:rPr lang="en-US" altLang="zh-TW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  <a:p>
                <a:r>
                  <a:rPr lang="en-US" altLang="zh-TW" dirty="0"/>
                  <a:t>Basic Property 2</a:t>
                </a:r>
                <a:r>
                  <a:rPr lang="en-US" altLang="zh-TW" dirty="0" smtClean="0"/>
                  <a:t>: Exchange </a:t>
                </a:r>
                <a:r>
                  <a:rPr lang="en-US" altLang="zh-TW" dirty="0"/>
                  <a:t>rows reverse the sign of </a:t>
                </a:r>
                <a:r>
                  <a:rPr lang="en-US" altLang="zh-TW" dirty="0" err="1" smtClean="0"/>
                  <a:t>det</a:t>
                </a:r>
                <a:endParaRPr lang="en-US" altLang="zh-TW" dirty="0" smtClean="0"/>
              </a:p>
              <a:p>
                <a:r>
                  <a:rPr lang="en-US" altLang="zh-TW" dirty="0"/>
                  <a:t>Basic Property 3</a:t>
                </a:r>
                <a:r>
                  <a:rPr lang="en-US" altLang="zh-TW" dirty="0" smtClean="0"/>
                  <a:t>: Determinant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“linear” </a:t>
                </a:r>
                <a:r>
                  <a:rPr lang="en-US" altLang="zh-TW" dirty="0"/>
                  <a:t>for each row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 r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053525" y="5462537"/>
            <a:ext cx="503695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Can we say determinant is the “Volume” also in high dimension?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053525" y="4268749"/>
            <a:ext cx="503695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Area in 2d and Volume in 3d have the above properties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01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Determinants for </a:t>
            </a:r>
            <a:br>
              <a:rPr lang="en-US" altLang="zh-TW" dirty="0" smtClean="0"/>
            </a:br>
            <a:r>
              <a:rPr lang="en-US" altLang="zh-TW" dirty="0" smtClean="0"/>
              <a:t>Upper Triangular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41828" y="1884177"/>
                <a:ext cx="2880212" cy="122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8" y="1884177"/>
                <a:ext cx="2880212" cy="12207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37907" y="5958236"/>
                <a:ext cx="3802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7" y="5958236"/>
                <a:ext cx="380274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017390" y="6001954"/>
            <a:ext cx="314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(Products of diagonal)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37934" y="2012699"/>
            <a:ext cx="368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Killing everything above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31407" y="3917351"/>
            <a:ext cx="166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Property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51844" y="4400875"/>
                <a:ext cx="476079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844" y="4400875"/>
                <a:ext cx="4760790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626007" y="2538437"/>
            <a:ext cx="368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Does not change the </a:t>
            </a:r>
            <a:r>
              <a:rPr lang="en-US" altLang="zh-TW" sz="2400" dirty="0" err="1" smtClean="0"/>
              <a:t>det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41828" y="3307652"/>
                <a:ext cx="4748095" cy="122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8" y="3307652"/>
                <a:ext cx="4748095" cy="12207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607759" y="4701637"/>
            <a:ext cx="98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31406" y="5562148"/>
            <a:ext cx="166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=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Determinants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Invertible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82821" y="2487921"/>
            <a:ext cx="90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01105" y="2487921"/>
            <a:ext cx="90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864105" y="2844045"/>
            <a:ext cx="348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Elementary </a:t>
            </a:r>
            <a:r>
              <a:rPr lang="en-US" altLang="zh-TW" sz="2400" dirty="0"/>
              <a:t>row </a:t>
            </a:r>
            <a:r>
              <a:rPr lang="en-US" altLang="zh-TW" sz="2400" dirty="0" smtClean="0"/>
              <a:t>operation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79767" y="4529926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Change sign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716968" y="1636898"/>
            <a:ext cx="2082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 is invertible</a:t>
            </a:r>
            <a:endParaRPr lang="zh-TW" altLang="en-US" sz="2400" dirty="0"/>
          </a:p>
        </p:txBody>
      </p:sp>
      <p:sp>
        <p:nvSpPr>
          <p:cNvPr id="24" name="左-右雙向箭號 23"/>
          <p:cNvSpPr/>
          <p:nvPr/>
        </p:nvSpPr>
        <p:spPr>
          <a:xfrm>
            <a:off x="4123618" y="1689930"/>
            <a:ext cx="939800" cy="3556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387268" y="1636898"/>
            <a:ext cx="2082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≠  </a:t>
            </a:r>
            <a:r>
              <a:rPr lang="en-US" altLang="zh-TW" sz="2400" dirty="0" smtClean="0"/>
              <a:t>0</a:t>
            </a:r>
            <a:endParaRPr lang="en-US" altLang="zh-TW" sz="2400" dirty="0"/>
          </a:p>
        </p:txBody>
      </p:sp>
      <p:sp>
        <p:nvSpPr>
          <p:cNvPr id="3" name="向右箭號 2"/>
          <p:cNvSpPr/>
          <p:nvPr/>
        </p:nvSpPr>
        <p:spPr>
          <a:xfrm>
            <a:off x="2489383" y="2569191"/>
            <a:ext cx="450156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63401" y="3200724"/>
                <a:ext cx="117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01" y="3200724"/>
                <a:ext cx="1178199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655454" y="3200724"/>
                <a:ext cx="117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454" y="3200724"/>
                <a:ext cx="117819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628651" y="452992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Exchange: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28650" y="519876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Scaling: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0" y="586760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Add row: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966486" y="5204680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Multiply k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976718" y="5839405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nothing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622906" y="3701058"/>
                <a:ext cx="3089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06" y="3701058"/>
                <a:ext cx="308929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189802" y="4345257"/>
            <a:ext cx="282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A is invertible,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423372" y="4345256"/>
            <a:ext cx="21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R is identity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679589" y="4860130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89" y="4860130"/>
                <a:ext cx="197586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845300" y="4845592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00" y="4845592"/>
                <a:ext cx="197586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向右箭號 38"/>
          <p:cNvSpPr/>
          <p:nvPr/>
        </p:nvSpPr>
        <p:spPr>
          <a:xfrm>
            <a:off x="6507210" y="4912052"/>
            <a:ext cx="50467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4164240" y="5388385"/>
            <a:ext cx="282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A is not invertible,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634973" y="5977406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73" y="5977406"/>
                <a:ext cx="197586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800684" y="5962868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684" y="5962868"/>
                <a:ext cx="197586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向右箭號 43"/>
          <p:cNvSpPr/>
          <p:nvPr/>
        </p:nvSpPr>
        <p:spPr>
          <a:xfrm>
            <a:off x="6462594" y="6029328"/>
            <a:ext cx="50467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6800684" y="5383063"/>
            <a:ext cx="21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R has zero row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426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3" grpId="0" animBg="1"/>
      <p:bldP spid="1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8" grpId="0"/>
      <p:bldP spid="36" grpId="0"/>
      <p:bldP spid="37" grpId="0"/>
      <p:bldP spid="38" grpId="0"/>
      <p:bldP spid="39" grpId="0" animBg="1"/>
      <p:bldP spid="40" grpId="0"/>
      <p:bldP spid="42" grpId="0"/>
      <p:bldP spid="43" grpId="0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Announcement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下週三</a:t>
            </a:r>
            <a:r>
              <a:rPr lang="en-US" altLang="zh-TW" dirty="0" smtClean="0"/>
              <a:t>(3/23)</a:t>
            </a:r>
            <a:r>
              <a:rPr lang="zh-TW" altLang="en-US" dirty="0" smtClean="0"/>
              <a:t>：助教講解</a:t>
            </a:r>
            <a:r>
              <a:rPr lang="zh-TW" altLang="en-US" dirty="0"/>
              <a:t>作業</a:t>
            </a:r>
            <a:endParaRPr lang="en-US" altLang="zh-TW" dirty="0" smtClean="0"/>
          </a:p>
          <a:p>
            <a:r>
              <a:rPr lang="zh-TW" altLang="en-US" dirty="0" smtClean="0"/>
              <a:t>下週四</a:t>
            </a:r>
            <a:r>
              <a:rPr lang="en-US" altLang="zh-TW" dirty="0" smtClean="0"/>
              <a:t>(3/24)</a:t>
            </a:r>
            <a:r>
              <a:rPr lang="zh-TW" altLang="en-US" dirty="0" smtClean="0"/>
              <a:t>：小考</a:t>
            </a:r>
            <a:endParaRPr lang="en-US" altLang="zh-TW" dirty="0" smtClean="0"/>
          </a:p>
          <a:p>
            <a:pPr lvl="1"/>
            <a:r>
              <a:rPr lang="zh-TW" altLang="en-US" sz="2800" dirty="0" smtClean="0"/>
              <a:t>到這份投影片為止 </a:t>
            </a:r>
            <a:r>
              <a:rPr lang="en-US" altLang="zh-TW" sz="2800" dirty="0" smtClean="0"/>
              <a:t>(Chapter 1, 2, 3)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05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546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Let A be an n x n matrix. A is invertible if and only if</a:t>
            </a:r>
          </a:p>
          <a:p>
            <a:pPr lvl="1"/>
            <a:r>
              <a:rPr lang="en-US" altLang="zh-TW" dirty="0" smtClean="0"/>
              <a:t>The columns of A span R</a:t>
            </a:r>
            <a:r>
              <a:rPr lang="en-US" altLang="zh-TW" baseline="30000" dirty="0" smtClean="0"/>
              <a:t>n</a:t>
            </a:r>
          </a:p>
          <a:p>
            <a:pPr lvl="1"/>
            <a:r>
              <a:rPr lang="en-US" altLang="zh-TW" dirty="0" smtClean="0"/>
              <a:t>For every b in R</a:t>
            </a:r>
            <a:r>
              <a:rPr lang="en-US" altLang="zh-TW" baseline="30000" dirty="0" smtClean="0"/>
              <a:t>n</a:t>
            </a:r>
            <a:r>
              <a:rPr lang="en-US" altLang="zh-TW" dirty="0" smtClean="0"/>
              <a:t>, the system Ax=b is consistent</a:t>
            </a:r>
          </a:p>
          <a:p>
            <a:pPr lvl="1"/>
            <a:r>
              <a:rPr lang="en-US" altLang="zh-TW" dirty="0" smtClean="0"/>
              <a:t>The rank of A is n</a:t>
            </a:r>
          </a:p>
          <a:p>
            <a:pPr lvl="1"/>
            <a:r>
              <a:rPr lang="en-US" altLang="zh-TW" dirty="0" smtClean="0"/>
              <a:t>The columns of A are linear independent</a:t>
            </a:r>
          </a:p>
          <a:p>
            <a:pPr lvl="1"/>
            <a:r>
              <a:rPr lang="en-US" altLang="zh-TW" dirty="0" smtClean="0"/>
              <a:t>The only solution to Ax=0 is the zero vector</a:t>
            </a:r>
          </a:p>
          <a:p>
            <a:pPr lvl="1"/>
            <a:r>
              <a:rPr lang="en-US" altLang="zh-TW" dirty="0" smtClean="0"/>
              <a:t>The nullity of A is zero</a:t>
            </a:r>
          </a:p>
          <a:p>
            <a:pPr lvl="1"/>
            <a:r>
              <a:rPr lang="en-US" altLang="zh-TW" dirty="0" smtClean="0"/>
              <a:t>The reduced row echelon form of A is </a:t>
            </a:r>
            <a:r>
              <a:rPr lang="en-US" altLang="zh-TW" dirty="0"/>
              <a:t>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 smtClean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</a:t>
            </a:r>
            <a:r>
              <a:rPr lang="en-US" altLang="zh-TW" dirty="0" smtClean="0"/>
              <a:t>I</a:t>
            </a:r>
            <a:r>
              <a:rPr lang="en-US" altLang="zh-TW" baseline="-25000" dirty="0" smtClean="0"/>
              <a:t>n</a:t>
            </a:r>
          </a:p>
          <a:p>
            <a:pPr lvl="1"/>
            <a:r>
              <a:rPr lang="en-US" altLang="zh-TW" dirty="0" err="1" smtClean="0">
                <a:solidFill>
                  <a:srgbClr val="FF0000"/>
                </a:solidFill>
              </a:rPr>
              <a:t>det</a:t>
            </a:r>
            <a:r>
              <a:rPr lang="en-US" altLang="zh-TW" dirty="0" smtClean="0">
                <a:solidFill>
                  <a:srgbClr val="FF0000"/>
                </a:solidFill>
              </a:rPr>
              <a:t>(A) ≠  0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endParaRPr lang="en-US" altLang="zh-TW" sz="2000" dirty="0" smtClean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103087" y="2249713"/>
            <a:ext cx="6212114" cy="116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03087" y="3052195"/>
            <a:ext cx="6212114" cy="19116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68" y="2590530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onto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601896"/>
            <a:ext cx="11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One-on-one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3087" y="5014127"/>
            <a:ext cx="6212114" cy="10528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943964" y="554008"/>
            <a:ext cx="411146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We collect one more </a:t>
            </a:r>
            <a:r>
              <a:rPr lang="en-US" altLang="zh-TW" sz="2400" dirty="0" smtClean="0"/>
              <a:t>properties </a:t>
            </a:r>
            <a:r>
              <a:rPr lang="en-US" altLang="zh-TW" sz="2400" dirty="0"/>
              <a:t>for invertible!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61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87500" y="1690689"/>
            <a:ext cx="2082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 is invertible</a:t>
            </a:r>
            <a:endParaRPr lang="zh-TW" altLang="en-US" sz="2400" dirty="0"/>
          </a:p>
        </p:txBody>
      </p:sp>
      <p:sp>
        <p:nvSpPr>
          <p:cNvPr id="5" name="左-右雙向箭號 4"/>
          <p:cNvSpPr/>
          <p:nvPr/>
        </p:nvSpPr>
        <p:spPr>
          <a:xfrm>
            <a:off x="3994150" y="1743721"/>
            <a:ext cx="939800" cy="3556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57800" y="1690689"/>
            <a:ext cx="2082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≠  </a:t>
            </a:r>
            <a:r>
              <a:rPr lang="en-US" altLang="zh-TW" sz="2400" dirty="0" smtClean="0"/>
              <a:t>0</a:t>
            </a: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70648" y="2695865"/>
                <a:ext cx="2916504" cy="1137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48" y="2695865"/>
                <a:ext cx="2916504" cy="11378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270566" y="2619351"/>
            <a:ext cx="3943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For what scalar c is the matrix not invertible?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56556" y="4259898"/>
                <a:ext cx="10342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56" y="4259898"/>
                <a:ext cx="103425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059" r="-235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2162629" y="2704588"/>
            <a:ext cx="1764024" cy="11079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138431" y="2846243"/>
            <a:ext cx="1744369" cy="96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196541" y="3192193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821427" y="2695671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138431" y="3599639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553986" y="2713868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2178875" y="2762588"/>
            <a:ext cx="984305" cy="543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2889205" y="3208622"/>
            <a:ext cx="1011261" cy="5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3595963" y="3556170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2129419" y="2761614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756203" y="4265458"/>
                <a:ext cx="1025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∙0∙7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03" y="4265458"/>
                <a:ext cx="10254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48" r="-714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980200" y="4265857"/>
                <a:ext cx="1720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200" y="4265857"/>
                <a:ext cx="172027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191" r="-390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899002" y="4256723"/>
                <a:ext cx="17393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002" y="4256723"/>
                <a:ext cx="173938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58" r="-386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512623" y="4779948"/>
                <a:ext cx="1254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∙0∙2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623" y="4779948"/>
                <a:ext cx="125470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85" r="-58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49551" y="4779948"/>
                <a:ext cx="2224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51" y="4779948"/>
                <a:ext cx="222407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48" r="-274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359027" y="4779948"/>
                <a:ext cx="1235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027" y="4779948"/>
                <a:ext cx="123559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93" r="-541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178875" y="5330073"/>
                <a:ext cx="28291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−2−7−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75" y="5330073"/>
                <a:ext cx="282917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645" r="-64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088850" y="5330073"/>
                <a:ext cx="14695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50" y="5330073"/>
                <a:ext cx="14695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660" r="-456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1329512" y="6020521"/>
            <a:ext cx="220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not invertible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071411" y="6066687"/>
                <a:ext cx="1724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−9=0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411" y="6066687"/>
                <a:ext cx="17249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707" r="-353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597333" y="6068961"/>
                <a:ext cx="1019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3" y="6068961"/>
                <a:ext cx="101906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593" r="-718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右箭號 32"/>
          <p:cNvSpPr/>
          <p:nvPr/>
        </p:nvSpPr>
        <p:spPr>
          <a:xfrm>
            <a:off x="3441384" y="6116171"/>
            <a:ext cx="530317" cy="28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5960612" y="6116171"/>
            <a:ext cx="530317" cy="28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063541" y="3517603"/>
            <a:ext cx="171109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</a:t>
            </a:r>
            <a:r>
              <a:rPr lang="en-US" altLang="zh-TW" sz="2400" dirty="0" smtClean="0"/>
              <a:t>=  0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9362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Properties </a:t>
            </a:r>
            <a:r>
              <a:rPr lang="en-US" altLang="zh-TW" dirty="0"/>
              <a:t>of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 smtClean="0"/>
                  <a:t>Zero row → zero column </a:t>
                </a:r>
              </a:p>
              <a:p>
                <a:pPr lvl="1"/>
                <a:r>
                  <a:rPr lang="en-US" altLang="zh-TW" dirty="0" smtClean="0"/>
                  <a:t>Same row → same column ……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96166" y="2273691"/>
                <a:ext cx="30413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Q: find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66" y="2273691"/>
                <a:ext cx="304139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00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00869" y="3179405"/>
                <a:ext cx="4604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69" y="3179405"/>
                <a:ext cx="4604631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26667" b="-194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00869" y="2725915"/>
                <a:ext cx="2451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69" y="2725915"/>
                <a:ext cx="245140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976008" y="2738779"/>
                <a:ext cx="4363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08" y="2738779"/>
                <a:ext cx="436391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706621" y="2725915"/>
                <a:ext cx="8140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621" y="2725915"/>
                <a:ext cx="81400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96166" y="3692635"/>
                <a:ext cx="2420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Q: find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66" y="3692635"/>
                <a:ext cx="242091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7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19757" y="4227511"/>
                <a:ext cx="2183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57" y="4227511"/>
                <a:ext cx="218384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348155" y="1546869"/>
                <a:ext cx="3146666" cy="94416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55" y="1546869"/>
                <a:ext cx="3146666" cy="94416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31656" y="4227511"/>
                <a:ext cx="2055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56" y="4227511"/>
                <a:ext cx="2055637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876019" y="4222424"/>
                <a:ext cx="2055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019" y="4222424"/>
                <a:ext cx="2055637" cy="461665"/>
              </a:xfrm>
              <a:prstGeom prst="rect">
                <a:avLst/>
              </a:prstGeom>
              <a:blipFill rotWithShape="0">
                <a:blip r:embed="rId13"/>
                <a:stretch>
                  <a:fillRect r="-65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921489" y="6180598"/>
            <a:ext cx="199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P212 - 215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53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Determinants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00FF"/>
                </a:solidFill>
              </a:rPr>
              <a:t>Formula for determinants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Cofactor Expansion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Suppose A is an n x n matrix. </a:t>
            </a:r>
            <a:r>
              <a:rPr lang="en-US" altLang="zh-TW" dirty="0" err="1" smtClean="0"/>
              <a:t>A</a:t>
            </a:r>
            <a:r>
              <a:rPr lang="en-US" altLang="zh-TW" baseline="-25000" dirty="0" err="1" smtClean="0"/>
              <a:t>ij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is defined as the submatrix of A obtained by removing the </a:t>
            </a:r>
            <a:r>
              <a:rPr lang="en-US" altLang="zh-TW" dirty="0" err="1" smtClean="0"/>
              <a:t>i-th</a:t>
            </a:r>
            <a:r>
              <a:rPr lang="en-US" altLang="zh-TW" dirty="0" smtClean="0"/>
              <a:t> row and the j-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column.</a:t>
            </a:r>
            <a:endParaRPr lang="zh-TW" altLang="en-US" baseline="-25000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451798"/>
              </p:ext>
            </p:extLst>
          </p:nvPr>
        </p:nvGraphicFramePr>
        <p:xfrm>
          <a:off x="2085726" y="3496039"/>
          <a:ext cx="4724776" cy="236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Impact" r:id="rId3" imgW="1840528" imgH="920108" progId="">
                  <p:embed/>
                </p:oleObj>
              </mc:Choice>
              <mc:Fallback>
                <p:oleObj name="PhotoImpact" r:id="rId3" imgW="1840528" imgH="920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726" y="3496039"/>
                        <a:ext cx="4724776" cy="2360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98698" y="4462405"/>
            <a:ext cx="1165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 err="1" smtClean="0">
                <a:solidFill>
                  <a:srgbClr val="FF0000"/>
                </a:solidFill>
                <a:sym typeface="Symbol" pitchFamily="18" charset="2"/>
              </a:rPr>
              <a:t>i-</a:t>
            </a:r>
            <a:r>
              <a:rPr lang="en-US" altLang="zh-TW" sz="2400" dirty="0" err="1" smtClean="0">
                <a:solidFill>
                  <a:srgbClr val="FF0000"/>
                </a:solidFill>
                <a:sym typeface="Symbol" pitchFamily="18" charset="2"/>
              </a:rPr>
              <a:t>th</a:t>
            </a:r>
            <a:r>
              <a:rPr lang="en-US" altLang="zh-TW" sz="2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sym typeface="Symbol" pitchFamily="18" charset="2"/>
              </a:rPr>
              <a:t>row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75000" y="6081066"/>
            <a:ext cx="1639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 smtClean="0">
                <a:solidFill>
                  <a:srgbClr val="FF0000"/>
                </a:solidFill>
                <a:sym typeface="Symbol" pitchFamily="18" charset="2"/>
              </a:rPr>
              <a:t>J-</a:t>
            </a:r>
            <a:r>
              <a:rPr lang="en-US" altLang="zh-TW" sz="2400" dirty="0" err="1" smtClean="0">
                <a:solidFill>
                  <a:srgbClr val="FF0000"/>
                </a:solidFill>
                <a:sym typeface="Symbol" pitchFamily="18" charset="2"/>
              </a:rPr>
              <a:t>th</a:t>
            </a:r>
            <a:r>
              <a:rPr lang="en-US" altLang="zh-TW" sz="2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sym typeface="Symbol" pitchFamily="18" charset="2"/>
              </a:rPr>
              <a:t>column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1371" y="4308293"/>
            <a:ext cx="667657" cy="735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tx1"/>
                </a:solidFill>
              </a:rPr>
              <a:t>A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978731" y="4693238"/>
            <a:ext cx="38317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4923644" y="3340848"/>
            <a:ext cx="1" cy="26706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0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Cofactor Expansion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Pick row 1</a:t>
            </a:r>
          </a:p>
          <a:p>
            <a:endParaRPr lang="en-US" altLang="zh-TW" dirty="0"/>
          </a:p>
          <a:p>
            <a:r>
              <a:rPr lang="en-US" altLang="zh-TW" dirty="0" smtClean="0"/>
              <a:t>Or pick row </a:t>
            </a:r>
            <a:r>
              <a:rPr lang="en-US" altLang="zh-TW" dirty="0" err="1" smtClean="0"/>
              <a:t>i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Or pick column j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76375" y="2342473"/>
                <a:ext cx="5858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2342473"/>
                <a:ext cx="5858463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76375" y="3370716"/>
                <a:ext cx="55426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3370716"/>
                <a:ext cx="554260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76375" y="4453055"/>
                <a:ext cx="5726439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4453055"/>
                <a:ext cx="5726439" cy="4655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5978071" y="1560829"/>
            <a:ext cx="253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 smtClean="0">
                <a:solidFill>
                  <a:srgbClr val="FF0000"/>
                </a:solidFill>
              </a:rPr>
              <a:t>c</a:t>
            </a:r>
            <a:r>
              <a:rPr lang="en-US" altLang="zh-TW" sz="2800" baseline="-25000" dirty="0" err="1" smtClean="0">
                <a:solidFill>
                  <a:srgbClr val="FF0000"/>
                </a:solidFill>
              </a:rPr>
              <a:t>ij</a:t>
            </a:r>
            <a:r>
              <a:rPr lang="en-US" altLang="zh-TW" sz="2800" dirty="0" smtClean="0">
                <a:solidFill>
                  <a:srgbClr val="FF0000"/>
                </a:solidFill>
              </a:rPr>
              <a:t>: (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i,j</a:t>
            </a:r>
            <a:r>
              <a:rPr lang="en-US" altLang="zh-TW" sz="2800" dirty="0" smtClean="0">
                <a:solidFill>
                  <a:srgbClr val="FF0000"/>
                </a:solidFill>
              </a:rPr>
              <a:t>)-cofactor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59410" y="5813020"/>
            <a:ext cx="482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Cofactor expansion again 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98611" y="5368980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11" y="5368980"/>
                <a:ext cx="3149067" cy="4894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7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 x 2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Define </a:t>
            </a:r>
            <a:r>
              <a:rPr lang="en-US" altLang="zh-TW" dirty="0" err="1" smtClean="0"/>
              <a:t>det</a:t>
            </a:r>
            <a:r>
              <a:rPr lang="en-US" altLang="zh-TW" dirty="0" smtClean="0"/>
              <a:t>([a]) =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89231" y="269449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31" y="2694491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701384" y="2855340"/>
                <a:ext cx="28322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2855340"/>
                <a:ext cx="283225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73290" y="4341022"/>
                <a:ext cx="33875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90" y="4341022"/>
                <a:ext cx="338759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57590" y="5103696"/>
                <a:ext cx="3699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90" y="5103696"/>
                <a:ext cx="369941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57001" y="5116395"/>
                <a:ext cx="6690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01" y="5116395"/>
                <a:ext cx="66902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57590" y="5881012"/>
                <a:ext cx="35457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90" y="5881012"/>
                <a:ext cx="354571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957001" y="5893711"/>
                <a:ext cx="8934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01" y="5893711"/>
                <a:ext cx="89345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889000" y="3732983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Pick the first row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33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 </a:t>
            </a:r>
            <a:r>
              <a:rPr lang="en-US" altLang="zh-TW" dirty="0"/>
              <a:t>x </a:t>
            </a:r>
            <a:r>
              <a:rPr lang="en-US" altLang="zh-TW" dirty="0" smtClean="0"/>
              <a:t>3 </a:t>
            </a:r>
            <a:r>
              <a:rPr lang="en-US" altLang="zh-TW" dirty="0"/>
              <a:t>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56360" y="2087945"/>
                <a:ext cx="23811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2087945"/>
                <a:ext cx="2381101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5036322" y="2396042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Pick row 2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94141" y="3545801"/>
                <a:ext cx="51487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41" y="3545801"/>
                <a:ext cx="514878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162300" y="3976688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4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37884" y="3977977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5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72583" y="3976687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6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75254" y="4661327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54" y="4661327"/>
                <a:ext cx="208704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667" r="-58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737461" y="4661327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61" y="4661327"/>
                <a:ext cx="208704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667" r="-87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399668" y="4636133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68" y="4636133"/>
                <a:ext cx="208704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667" r="-87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54297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7" y="5343493"/>
                <a:ext cx="2308003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626982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982" y="5343493"/>
                <a:ext cx="2308003" cy="976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399667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67" y="5343493"/>
                <a:ext cx="2308003" cy="9766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/>
          <p:nvPr/>
        </p:nvCxnSpPr>
        <p:spPr>
          <a:xfrm>
            <a:off x="4663284" y="58597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854461" y="58597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443191" y="5874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rot="16200000">
            <a:off x="1399832" y="5818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16200000">
            <a:off x="4663284" y="58318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16200000">
            <a:off x="7917598" y="5818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3094281" y="3976687"/>
            <a:ext cx="779219" cy="7745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5208192" y="4014012"/>
            <a:ext cx="143028" cy="68186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6742843" y="4004523"/>
            <a:ext cx="807460" cy="6568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Given tridiagonal n x n </a:t>
            </a:r>
            <a:r>
              <a:rPr lang="en-US" altLang="zh-TW" dirty="0"/>
              <a:t>matrix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5118" y="2615291"/>
                <a:ext cx="4582857" cy="2611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18" y="2615291"/>
                <a:ext cx="4582857" cy="26110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581275" y="5486669"/>
            <a:ext cx="398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Find </a:t>
            </a:r>
            <a:r>
              <a:rPr lang="en-US" altLang="zh-TW" sz="2800" dirty="0" err="1" smtClean="0"/>
              <a:t>detA</a:t>
            </a:r>
            <a:r>
              <a:rPr lang="en-US" altLang="zh-TW" sz="2800" dirty="0" smtClean="0"/>
              <a:t> when n = 999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556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9964" y="2909257"/>
                <a:ext cx="3118739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4" y="2909257"/>
                <a:ext cx="3118739" cy="15874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19726" y="5990597"/>
                <a:ext cx="2032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26" y="5990597"/>
                <a:ext cx="203206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33061" y="1624515"/>
                <a:ext cx="254473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61" y="1624515"/>
                <a:ext cx="2544735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3122" y="733895"/>
                <a:ext cx="1962652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2" y="733895"/>
                <a:ext cx="1962652" cy="715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37138" y="610044"/>
                <a:ext cx="57258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38" y="610044"/>
                <a:ext cx="57258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37138" y="99563"/>
                <a:ext cx="10127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38" y="99563"/>
                <a:ext cx="101271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3597905" y="94139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93997" y="9809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988555" y="94139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79205" y="9809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6516914" y="733895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813661" y="688099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207505" y="1650517"/>
                <a:ext cx="414510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05" y="1650517"/>
                <a:ext cx="4145109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207505" y="3383228"/>
                <a:ext cx="414510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05" y="3383228"/>
                <a:ext cx="4145109" cy="113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838698" y="2849989"/>
                <a:ext cx="1678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98" y="2849989"/>
                <a:ext cx="167821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0" y="5082365"/>
                <a:ext cx="57258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2365"/>
                <a:ext cx="572588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1026158" y="540567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416808" y="540567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807458" y="544526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81487" y="3383227"/>
            <a:ext cx="2271128" cy="11394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>
            <a:stCxn id="31" idx="2"/>
          </p:cNvCxnSpPr>
          <p:nvPr/>
        </p:nvCxnSpPr>
        <p:spPr>
          <a:xfrm flipH="1">
            <a:off x="3237138" y="4522642"/>
            <a:ext cx="3979913" cy="559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115781" y="4986748"/>
                <a:ext cx="19459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81" y="4986748"/>
                <a:ext cx="1945917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接點 34"/>
          <p:cNvCxnSpPr/>
          <p:nvPr/>
        </p:nvCxnSpPr>
        <p:spPr>
          <a:xfrm>
            <a:off x="3940013" y="5270505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  <p:bldP spid="16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489576"/>
          </a:xfrm>
        </p:spPr>
        <p:txBody>
          <a:bodyPr>
            <a:noAutofit/>
          </a:bodyPr>
          <a:lstStyle/>
          <a:p>
            <a:pPr marL="274320" lvl="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 smtClean="0"/>
              <a:t>MIT OCW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Linear Algebra: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Lecture 18: Properties of </a:t>
            </a:r>
            <a:r>
              <a:rPr lang="en-US" altLang="zh-TW" dirty="0" smtClean="0"/>
              <a:t>determinants</a:t>
            </a:r>
          </a:p>
          <a:p>
            <a:pPr marL="1188720" lvl="2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1800" dirty="0"/>
              <a:t>http://ocw.mit.edu/courses/mathematics/18-06-linear-algebra-spring-2010/video-lectures/lecture-18-properties-of-determinants/</a:t>
            </a:r>
            <a:endParaRPr lang="en-US" altLang="zh-TW" sz="1800" dirty="0" smtClean="0"/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Lecture 19: Determinant formulas and </a:t>
            </a:r>
            <a:r>
              <a:rPr lang="en-US" altLang="zh-TW" dirty="0" smtClean="0"/>
              <a:t>cofactors</a:t>
            </a:r>
          </a:p>
          <a:p>
            <a:pPr marL="1188720" lvl="2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1800" dirty="0"/>
              <a:t>http://ocw.mit.edu/courses/mathematics/18-06-linear-algebra-spring-2010/video-lectures/lecture-19-determinant-formulas-and-cofactors/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Lecture 20: Cramer's rule, inverse matrix, and </a:t>
            </a:r>
            <a:r>
              <a:rPr lang="en-US" altLang="zh-TW" dirty="0" smtClean="0"/>
              <a:t>volume</a:t>
            </a:r>
          </a:p>
          <a:p>
            <a:pPr marL="1188720" lvl="2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1800" dirty="0"/>
              <a:t>http://ocw.mit.edu/courses/mathematics/18-06-linear-algebra-spring-2010/video-lectures/lecture-20-cramers-rule-inverse-matrix-and-volume/</a:t>
            </a:r>
            <a:endParaRPr lang="en-US" altLang="zh-TW" sz="1800" dirty="0" smtClean="0"/>
          </a:p>
          <a:p>
            <a:pPr marL="27432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Textbook: Chapter 3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dirty="0"/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dirty="0"/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543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94558" y="3768340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58" y="3768340"/>
                <a:ext cx="196848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749094" y="3768723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94" y="3768723"/>
                <a:ext cx="196848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270888" y="3768339"/>
                <a:ext cx="2244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88" y="3768339"/>
                <a:ext cx="224446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56571" y="4661979"/>
                <a:ext cx="2244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71" y="4661979"/>
                <a:ext cx="224446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870709" y="4638111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09" y="4638111"/>
                <a:ext cx="196848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70888" y="4638111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88" y="4638111"/>
                <a:ext cx="196848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194558" y="5558476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58" y="5558476"/>
                <a:ext cx="196848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332545" y="1770909"/>
                <a:ext cx="612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545" y="1770909"/>
                <a:ext cx="612140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511300" y="2591558"/>
                <a:ext cx="612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0" y="2591558"/>
                <a:ext cx="612140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15039" y="5558475"/>
                <a:ext cx="680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39" y="5558475"/>
                <a:ext cx="680186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870709" y="5574077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09" y="5574077"/>
                <a:ext cx="196848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5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Formula from Three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10149" y="2081702"/>
                <a:ext cx="151143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49" y="2081702"/>
                <a:ext cx="1511439" cy="615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891875" y="2085859"/>
                <a:ext cx="174066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75" y="2085859"/>
                <a:ext cx="1740669" cy="615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03572" y="3105835"/>
                <a:ext cx="144590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2" y="3105835"/>
                <a:ext cx="1445909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498620" y="3105835"/>
                <a:ext cx="1760610" cy="616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620" y="3105835"/>
                <a:ext cx="1760610" cy="6160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362873" y="3106572"/>
                <a:ext cx="166603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873" y="3106572"/>
                <a:ext cx="1666034" cy="6233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03763" y="4260891"/>
                <a:ext cx="3485891" cy="616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3" y="4260891"/>
                <a:ext cx="3485891" cy="6160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378763" y="4260891"/>
                <a:ext cx="3385735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763" y="4260891"/>
                <a:ext cx="3385735" cy="6233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390192" y="5266914"/>
                <a:ext cx="742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192" y="5266914"/>
                <a:ext cx="74283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098" r="-819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69389" y="5290987"/>
                <a:ext cx="917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389" y="5290987"/>
                <a:ext cx="91743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311" r="-728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03572" y="5947641"/>
                <a:ext cx="14264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2" y="5947641"/>
                <a:ext cx="142641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709" r="-427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811560" y="5319934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60" y="5319934"/>
                <a:ext cx="55354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5495" r="-1318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948558" y="5299544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558" y="5299544"/>
                <a:ext cx="55354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495" r="-120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6028907" y="3126352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077" y="167004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1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167399" y="164039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2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502107" y="429295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516470" y="480617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31982" y="480617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923319" y="484522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650852" y="484522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2088334" y="3721837"/>
            <a:ext cx="1673274" cy="5711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3761608" y="3768260"/>
            <a:ext cx="116420" cy="569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5536435" y="3666953"/>
            <a:ext cx="16983" cy="637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5434882" y="3649572"/>
            <a:ext cx="1879014" cy="688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4125" y="1741340"/>
                <a:ext cx="3054362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" y="1741340"/>
                <a:ext cx="3054362" cy="10389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088487" y="1741340"/>
                <a:ext cx="296889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87" y="1741340"/>
                <a:ext cx="2968890" cy="10389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2363" y="1741340"/>
                <a:ext cx="296889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63" y="1741340"/>
                <a:ext cx="2968890" cy="10389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-16536" y="3531639"/>
                <a:ext cx="3087512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36" y="3531639"/>
                <a:ext cx="3087512" cy="10389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140320" y="3495808"/>
                <a:ext cx="300204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20" y="3495808"/>
                <a:ext cx="3002040" cy="10389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092363" y="3552003"/>
                <a:ext cx="300204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63" y="3552003"/>
                <a:ext cx="3002040" cy="10389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691" y="5385991"/>
                <a:ext cx="254505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" y="5385991"/>
                <a:ext cx="2545056" cy="11738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144178" y="5466546"/>
                <a:ext cx="273363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178" y="5466546"/>
                <a:ext cx="2733633" cy="11738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138948" y="5466546"/>
                <a:ext cx="273363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948" y="5466546"/>
                <a:ext cx="2733633" cy="11738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H="1">
            <a:off x="1905000" y="2895775"/>
            <a:ext cx="49387" cy="6358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954387" y="2961793"/>
            <a:ext cx="3038125" cy="5902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905000" y="2905478"/>
            <a:ext cx="6039555" cy="6261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>
            <a:off x="1838682" y="4686074"/>
            <a:ext cx="49387" cy="6358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1838682" y="4705901"/>
            <a:ext cx="3044843" cy="76064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1863375" y="4701070"/>
            <a:ext cx="5868393" cy="80130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3680729" y="204767"/>
            <a:ext cx="491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Finally, we get 3 x 3 x 3 matrices</a:t>
            </a:r>
            <a:endParaRPr lang="zh-TW" altLang="en-US" sz="28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704579" y="702401"/>
            <a:ext cx="5356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Most of them have zero determinants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13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4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74902" y="1914955"/>
                <a:ext cx="257519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1914955"/>
                <a:ext cx="2575192" cy="11738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80191" y="1940570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91" y="1940570"/>
                <a:ext cx="2541016" cy="11738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289419" y="1897638"/>
                <a:ext cx="260834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19" y="1897638"/>
                <a:ext cx="2608342" cy="11738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310786" y="3781753"/>
                <a:ext cx="254813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786" y="3781753"/>
                <a:ext cx="2548133" cy="11738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356745" y="3858664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45" y="3858664"/>
                <a:ext cx="2541016" cy="11738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74745" y="3109612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5" y="3109612"/>
                <a:ext cx="163294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36023" y="3101198"/>
                <a:ext cx="1900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23" y="3101198"/>
                <a:ext cx="190064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76928" y="3034187"/>
                <a:ext cx="1900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928" y="3034187"/>
                <a:ext cx="1900649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08694" y="4933196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4" y="4933196"/>
                <a:ext cx="163294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869873" y="4955600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873" y="4955600"/>
                <a:ext cx="163294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831052" y="4995214"/>
                <a:ext cx="19006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052" y="4995214"/>
                <a:ext cx="1900649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25404" y="3714865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4" y="3714865"/>
                <a:ext cx="2541016" cy="117384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956143" y="404071"/>
            <a:ext cx="4322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3! </a:t>
            </a:r>
            <a:r>
              <a:rPr lang="en-US" altLang="zh-TW" sz="2800" dirty="0" smtClean="0"/>
              <a:t>matrices </a:t>
            </a:r>
            <a:r>
              <a:rPr lang="en-US" altLang="zh-TW" sz="2800" dirty="0" smtClean="0"/>
              <a:t>have non-zero rows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595912" y="5622937"/>
            <a:ext cx="651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Pick an element at each row, </a:t>
            </a:r>
          </a:p>
          <a:p>
            <a:r>
              <a:rPr lang="en-US" altLang="zh-TW" sz="2800" dirty="0" smtClean="0"/>
              <a:t>but they can not be in the same column.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47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from Three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Given an n x n matrix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844552" y="2581139"/>
                <a:ext cx="3564309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𝑡𝑒𝑟𝑚𝑠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52" y="2581139"/>
                <a:ext cx="3564309" cy="10433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48494" y="3859150"/>
                <a:ext cx="2740366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94" y="3859150"/>
                <a:ext cx="2740366" cy="4692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5157562" y="4863127"/>
            <a:ext cx="257356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permutation of 1,2, …, n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66665" y="3859150"/>
            <a:ext cx="342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Format of each term: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530882" y="4863127"/>
            <a:ext cx="291737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/>
              <a:t>Find an element in each row</a:t>
            </a:r>
            <a:endParaRPr lang="zh-TW" altLang="en-US" sz="280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5146011" y="4328446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678173" y="4337264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6228492" y="4328446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226712" y="4328446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361862" y="4328446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894024" y="4337264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444343" y="4328446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7442563" y="4328446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460171" y="1690689"/>
                <a:ext cx="3863558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1" y="1690689"/>
                <a:ext cx="3863558" cy="18394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558971" y="1702596"/>
            <a:ext cx="348343" cy="49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31896" y="2193474"/>
            <a:ext cx="348343" cy="49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78992" y="2610428"/>
            <a:ext cx="348343" cy="49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51917" y="3101306"/>
            <a:ext cx="348343" cy="55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68372" y="1672090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308021" y="2132462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667350" y="2657055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498644" y="3101306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939190" y="5902159"/>
            <a:ext cx="78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+1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010419" y="5915353"/>
            <a:ext cx="220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-</a:t>
            </a:r>
            <a:r>
              <a:rPr lang="en-US" altLang="zh-TW" sz="2800" dirty="0" smtClean="0"/>
              <a:t>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72658" y="3964862"/>
                <a:ext cx="4283737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58" y="3964862"/>
                <a:ext cx="4283737" cy="18394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756394" y="3969908"/>
                <a:ext cx="4283737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94" y="3969908"/>
                <a:ext cx="4283737" cy="18394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1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Formulas for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94084" y="3921636"/>
                <a:ext cx="5858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84" y="3921636"/>
                <a:ext cx="5858463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94084" y="1961244"/>
                <a:ext cx="3257495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𝑡𝑒𝑟𝑚𝑠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84" y="1961244"/>
                <a:ext cx="3257495" cy="10433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15194" y="3004607"/>
                <a:ext cx="2740366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94" y="3004607"/>
                <a:ext cx="2740366" cy="4692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833365" y="3004607"/>
            <a:ext cx="342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Format of each term: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07516" y="5167511"/>
                <a:ext cx="1938535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All terms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16" y="5167511"/>
                <a:ext cx="193853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91916" y="5167511"/>
                <a:ext cx="1938535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All terms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916" y="5167511"/>
                <a:ext cx="193853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17025" y="5167510"/>
                <a:ext cx="1938535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All terms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25" y="5167510"/>
                <a:ext cx="1938535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2225573" y="4352523"/>
            <a:ext cx="5176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8" idx="0"/>
          </p:cNvCxnSpPr>
          <p:nvPr/>
        </p:nvCxnSpPr>
        <p:spPr>
          <a:xfrm>
            <a:off x="2536075" y="4352523"/>
            <a:ext cx="40709" cy="81498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664501" y="4352523"/>
            <a:ext cx="5176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744526" y="4352523"/>
            <a:ext cx="5176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4" idx="2"/>
            <a:endCxn id="9" idx="0"/>
          </p:cNvCxnSpPr>
          <p:nvPr/>
        </p:nvCxnSpPr>
        <p:spPr>
          <a:xfrm>
            <a:off x="3923316" y="4352523"/>
            <a:ext cx="837868" cy="81498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0" idx="0"/>
          </p:cNvCxnSpPr>
          <p:nvPr/>
        </p:nvCxnSpPr>
        <p:spPr>
          <a:xfrm>
            <a:off x="5976316" y="4352523"/>
            <a:ext cx="1009977" cy="81498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Determinants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00FF"/>
                </a:solidFill>
              </a:rPr>
              <a:t>Cramer’s Rule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Formula for A</a:t>
            </a:r>
            <a:r>
              <a:rPr lang="en-US" altLang="zh-TW" baseline="30000" dirty="0" smtClean="0"/>
              <a:t>-1</a:t>
            </a:r>
            <a:endParaRPr lang="zh-TW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zh-TW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: scalar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800" dirty="0" smtClean="0"/>
                  <a:t>: cofactors of A</a:t>
                </a:r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800" dirty="0" smtClean="0"/>
                  <a:t> has the same size as A, so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is 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adjugate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 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of A </a:t>
                </a:r>
                <a:r>
                  <a:rPr lang="en-US" altLang="zh-TW" sz="2800" dirty="0" smtClean="0"/>
                  <a:t>(</a:t>
                </a:r>
                <a:r>
                  <a:rPr lang="en-US" altLang="zh-TW" sz="2800" dirty="0" err="1" smtClean="0">
                    <a:solidFill>
                      <a:srgbClr val="FF0000"/>
                    </a:solidFill>
                  </a:rPr>
                  <a:t>adj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 A, </a:t>
                </a:r>
                <a:r>
                  <a:rPr lang="zh-TW" altLang="en-US" sz="2800" dirty="0" smtClean="0">
                    <a:solidFill>
                      <a:srgbClr val="FF0000"/>
                    </a:solidFill>
                  </a:rPr>
                  <a:t>伴隨矩陣</a:t>
                </a:r>
                <a:r>
                  <a:rPr lang="en-US" altLang="zh-TW" sz="2800" dirty="0" smtClean="0"/>
                  <a:t>)</a:t>
                </a:r>
                <a:endParaRPr lang="zh-TW" altLang="en-US" sz="28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86765" y="1536839"/>
                <a:ext cx="3075009" cy="1140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65" y="1536839"/>
                <a:ext cx="3075009" cy="11405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36369" y="4564749"/>
                <a:ext cx="1751633" cy="715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69" y="4564749"/>
                <a:ext cx="1751633" cy="7157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36494" y="5484748"/>
                <a:ext cx="116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94" y="5484748"/>
                <a:ext cx="116717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355667" y="4401715"/>
                <a:ext cx="2182008" cy="722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67" y="4401715"/>
                <a:ext cx="2182008" cy="7221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654082" y="5097270"/>
                <a:ext cx="1883593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82" y="5097270"/>
                <a:ext cx="1883593" cy="715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216344" y="5946414"/>
                <a:ext cx="613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44" y="5946414"/>
                <a:ext cx="61337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654082" y="5819455"/>
                <a:ext cx="1883593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82" y="5819455"/>
                <a:ext cx="1883593" cy="715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784885" y="5390594"/>
                <a:ext cx="2977675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85" y="5390594"/>
                <a:ext cx="2977675" cy="7863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032095" y="4761155"/>
                <a:ext cx="752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095" y="4761155"/>
                <a:ext cx="752257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21152" y="6073371"/>
                <a:ext cx="16110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52" y="6073371"/>
                <a:ext cx="1611082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Formula for A</a:t>
            </a:r>
            <a:r>
              <a:rPr lang="en-US" altLang="zh-TW" baseline="30000" dirty="0" smtClean="0"/>
              <a:t>-1</a:t>
            </a:r>
            <a:endParaRPr lang="zh-TW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09049" y="3392095"/>
                <a:ext cx="71482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𝑎𝑒𝑖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𝑏𝑓𝑔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𝑐𝑑h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𝑐𝑒𝑔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𝑏𝑑𝑖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𝑎𝑓h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49" y="3392095"/>
                <a:ext cx="714823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76398" y="5071726"/>
                <a:ext cx="679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98" y="5071726"/>
                <a:ext cx="67980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中括弧 4"/>
          <p:cNvSpPr/>
          <p:nvPr/>
        </p:nvSpPr>
        <p:spPr>
          <a:xfrm>
            <a:off x="2051547" y="4055607"/>
            <a:ext cx="381000" cy="25717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中括弧 7"/>
          <p:cNvSpPr/>
          <p:nvPr/>
        </p:nvSpPr>
        <p:spPr>
          <a:xfrm flipH="1">
            <a:off x="7404597" y="4001294"/>
            <a:ext cx="381000" cy="25717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29736" y="422419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36" y="4224197"/>
                <a:ext cx="2981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833" r="-2291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31726" y="512341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26" y="5123419"/>
                <a:ext cx="29815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171997" y="623714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97" y="6237148"/>
                <a:ext cx="29815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374780" y="604456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80" y="6044565"/>
                <a:ext cx="2981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833" r="-2291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86417" y="424346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17" y="4243469"/>
                <a:ext cx="29815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31726" y="421997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26" y="4219973"/>
                <a:ext cx="2981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72657" y="5060226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657" y="5060226"/>
                <a:ext cx="29815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082" r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095284" y="510250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84" y="5102503"/>
                <a:ext cx="29815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63148" y="607468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48" y="6074688"/>
                <a:ext cx="29815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787304" y="4125776"/>
                <a:ext cx="929935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304" y="4125776"/>
                <a:ext cx="929935" cy="64350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538375" y="4112703"/>
                <a:ext cx="947119" cy="695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75" y="4112703"/>
                <a:ext cx="947119" cy="69589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490069" y="4147235"/>
                <a:ext cx="947119" cy="695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069" y="4147235"/>
                <a:ext cx="947119" cy="6958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795249" y="4975515"/>
                <a:ext cx="929935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9" y="4975515"/>
                <a:ext cx="929935" cy="64350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546320" y="4962442"/>
                <a:ext cx="917815" cy="619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20" y="4962442"/>
                <a:ext cx="917815" cy="61927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498014" y="4996974"/>
                <a:ext cx="941603" cy="688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014" y="4996974"/>
                <a:ext cx="941603" cy="68800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795249" y="5911345"/>
                <a:ext cx="927753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9" y="5911345"/>
                <a:ext cx="927753" cy="68794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546320" y="5898272"/>
                <a:ext cx="940834" cy="619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20" y="5898272"/>
                <a:ext cx="940834" cy="61920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498014" y="5932804"/>
                <a:ext cx="927753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014" y="5932804"/>
                <a:ext cx="927753" cy="68794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5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 animBg="1"/>
      <p:bldP spid="8" grpId="0" animBg="1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Determinant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 smtClean="0"/>
              <a:t>The </a:t>
            </a:r>
            <a:r>
              <a:rPr lang="en-US" altLang="zh-TW" dirty="0"/>
              <a:t>determinant of a </a:t>
            </a:r>
            <a:r>
              <a:rPr lang="en-US" altLang="zh-TW" b="1" dirty="0">
                <a:solidFill>
                  <a:srgbClr val="002060"/>
                </a:solidFill>
              </a:rPr>
              <a:t>square matrix </a:t>
            </a:r>
            <a:r>
              <a:rPr lang="en-US" altLang="zh-TW" dirty="0"/>
              <a:t>is a </a:t>
            </a:r>
            <a:r>
              <a:rPr lang="en-US" altLang="zh-TW" b="1" dirty="0">
                <a:solidFill>
                  <a:srgbClr val="FF0000"/>
                </a:solidFill>
              </a:rPr>
              <a:t>scalar</a:t>
            </a:r>
            <a:r>
              <a:rPr lang="en-US" altLang="zh-TW" dirty="0"/>
              <a:t> </a:t>
            </a:r>
            <a:r>
              <a:rPr lang="en-US" altLang="zh-TW" dirty="0" smtClean="0"/>
              <a:t>that </a:t>
            </a:r>
            <a:r>
              <a:rPr lang="en-US" altLang="zh-TW" dirty="0"/>
              <a:t>provides information about the matrix.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 smtClean="0"/>
              <a:t>E.g.</a:t>
            </a:r>
            <a:r>
              <a:rPr lang="en-US" altLang="zh-TW" sz="2800" b="1" dirty="0" smtClean="0">
                <a:solidFill>
                  <a:srgbClr val="00B050"/>
                </a:solidFill>
              </a:rPr>
              <a:t> </a:t>
            </a:r>
            <a:r>
              <a:rPr lang="en-US" altLang="zh-TW" sz="2800" b="1" dirty="0" err="1">
                <a:solidFill>
                  <a:srgbClr val="00B050"/>
                </a:solidFill>
              </a:rPr>
              <a:t>Invertibility</a:t>
            </a:r>
            <a:r>
              <a:rPr lang="en-US" altLang="zh-TW" sz="2800" dirty="0"/>
              <a:t> of the matrix</a:t>
            </a:r>
            <a:r>
              <a:rPr lang="en-US" altLang="zh-TW" sz="2800" dirty="0" smtClean="0"/>
              <a:t>.</a:t>
            </a:r>
          </a:p>
          <a:p>
            <a:pPr marL="274320" lvl="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 smtClean="0"/>
              <a:t>Learning Target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 smtClean="0"/>
              <a:t>The determinants for 2x2 and 3x3 matrices (review)</a:t>
            </a:r>
            <a:endParaRPr lang="en-US" altLang="zh-TW" sz="2800" dirty="0"/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 smtClean="0"/>
              <a:t>The properties of Determinants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 smtClean="0"/>
              <a:t>The formula of Determinants</a:t>
            </a:r>
            <a:endParaRPr lang="en-US" altLang="zh-TW" sz="2800" dirty="0"/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 smtClean="0"/>
              <a:t>Cramer’s Rule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6525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Proof: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7188" y="2571506"/>
                <a:ext cx="8929624" cy="12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" y="2571506"/>
                <a:ext cx="8929624" cy="12270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996636" y="3715559"/>
            <a:ext cx="175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transpose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63734" y="4545327"/>
            <a:ext cx="175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Diagonal: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63734" y="5271444"/>
            <a:ext cx="238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Not Diagonal: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819962" y="4545327"/>
            <a:ext cx="466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By definition of determinants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487887" y="6365674"/>
            <a:ext cx="279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(Exercise 82, P221)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51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Cramer’s Rule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01679" y="2910636"/>
                <a:ext cx="1190326" cy="435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3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9" y="2910636"/>
                <a:ext cx="1190326" cy="4355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01679" y="3628193"/>
                <a:ext cx="1548052" cy="435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3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9" y="3628193"/>
                <a:ext cx="1548052" cy="4355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7966" y="4206380"/>
                <a:ext cx="2216761" cy="879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3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3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3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6" y="4206380"/>
                <a:ext cx="2216761" cy="8797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572116" y="2214101"/>
                <a:ext cx="180402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16" y="2214101"/>
                <a:ext cx="1804020" cy="768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542116" y="3257300"/>
                <a:ext cx="1818254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116" y="3257300"/>
                <a:ext cx="1818254" cy="768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98213" y="5148228"/>
                <a:ext cx="1751825" cy="822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13" y="5148228"/>
                <a:ext cx="1751825" cy="8229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725728" y="2678788"/>
                <a:ext cx="41667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 smtClean="0"/>
                  <a:t>with column 1 replaced by b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28" y="2678788"/>
                <a:ext cx="416678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485" t="-24590" r="-350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725728" y="5360177"/>
                <a:ext cx="413017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 smtClean="0"/>
                  <a:t>with column j replaced by b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28" y="5360177"/>
                <a:ext cx="4130170" cy="399084"/>
              </a:xfrm>
              <a:prstGeom prst="rect">
                <a:avLst/>
              </a:prstGeom>
              <a:blipFill rotWithShape="0">
                <a:blip r:embed="rId10"/>
                <a:stretch>
                  <a:fillRect l="-2507" t="-21212" r="-1622" b="-393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右括弧 13"/>
          <p:cNvSpPr/>
          <p:nvPr/>
        </p:nvSpPr>
        <p:spPr>
          <a:xfrm>
            <a:off x="5641939" y="3331209"/>
            <a:ext cx="2637064" cy="1670847"/>
          </a:xfrm>
          <a:prstGeom prst="bracketPair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88247" y="3927990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47" y="3927990"/>
                <a:ext cx="283604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618158" y="3543270"/>
            <a:ext cx="1385843" cy="12201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n-1 </a:t>
            </a:r>
          </a:p>
          <a:p>
            <a:r>
              <a:rPr lang="en-US" altLang="zh-TW" sz="2400" dirty="0" smtClean="0"/>
              <a:t>Columns</a:t>
            </a:r>
          </a:p>
          <a:p>
            <a:r>
              <a:rPr lang="en-US" altLang="zh-TW" sz="2400" dirty="0" smtClean="0"/>
              <a:t>of 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 rot="5400000">
            <a:off x="3090637" y="4356428"/>
            <a:ext cx="10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……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84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 animBg="1"/>
      <p:bldP spid="15" grpId="0"/>
      <p:bldP spid="16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Appendix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5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393" y="873126"/>
            <a:ext cx="788670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4.bp.blogspot.com/_ZhjgV-aaEPk/SCuq14CHF7I/AAAAAAAAAC8/10SOmxZLy9c/s320/decomposerect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386"/>
            <a:ext cx="5846727" cy="28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ZhjgV-aaEPk/SCurCICHF8I/AAAAAAAAADE/tEJ3TtmHXNM/s320/formul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44" y="3358887"/>
            <a:ext cx="3473782" cy="235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59" y="873126"/>
            <a:ext cx="8234367" cy="23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Volume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dirty="0"/>
              <a:t>http://203.72.198.200/assets/attached/7933/original/_%E6%95%B8%E5%AD%B84_1-4%E5%A4%96%E7%A9%8D%E3%80%81%E9%AB%94%E7%A9%8D%E8%88%87%E8%A1%8C%E5%88%97%E5%BC%8F.PDF?1375717737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19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Cofactor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Cofactor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50571" y="4601028"/>
                <a:ext cx="514115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71" y="4601028"/>
                <a:ext cx="514115" cy="4655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32114" y="3251200"/>
                <a:ext cx="343988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TW" sz="2800" dirty="0" err="1" smtClean="0"/>
                  <a:t>det</a:t>
                </a:r>
                <a:r>
                  <a:rPr lang="en-US" altLang="zh-TW" sz="2800" dirty="0" smtClean="0"/>
                  <a:t>(n-1 matrix with row I and col j erased)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3251200"/>
                <a:ext cx="343988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723" t="-5732" r="-1064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5791199" y="1054038"/>
            <a:ext cx="1673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+: </a:t>
            </a:r>
            <a:r>
              <a:rPr lang="en-US" altLang="zh-TW" sz="2800" dirty="0" err="1" smtClean="0"/>
              <a:t>i+j</a:t>
            </a:r>
            <a:r>
              <a:rPr lang="en-US" altLang="zh-TW" sz="2800" dirty="0" smtClean="0"/>
              <a:t> even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91198" y="1939057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-: </a:t>
            </a:r>
            <a:r>
              <a:rPr lang="en-US" altLang="zh-TW" sz="2800" dirty="0" err="1" smtClean="0"/>
              <a:t>i+j</a:t>
            </a:r>
            <a:r>
              <a:rPr lang="en-US" altLang="zh-TW" sz="2800" dirty="0" smtClean="0"/>
              <a:t> odd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28343" y="3251200"/>
            <a:ext cx="259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+   -   +   -   +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28343" y="4205307"/>
            <a:ext cx="259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+   -   +   -   +</a:t>
            </a:r>
            <a:endParaRPr lang="zh-TW" altLang="en-US" sz="3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428343" y="5373707"/>
            <a:ext cx="259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+   -   +   -   +</a:t>
            </a:r>
            <a:endParaRPr lang="zh-TW" altLang="en-US" sz="3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428342" y="3652828"/>
            <a:ext cx="259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-   +   -   +   -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428341" y="4698546"/>
            <a:ext cx="259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-   +   -   +   -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328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Cofactor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Cofacters</a:t>
            </a:r>
            <a:r>
              <a:rPr lang="en-US" altLang="zh-TW" dirty="0" smtClean="0"/>
              <a:t> 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4048" y="2715768"/>
                <a:ext cx="9853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" y="2715768"/>
                <a:ext cx="98539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84048" y="3555905"/>
                <a:ext cx="33978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" y="3555905"/>
                <a:ext cx="339785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3748" y="4661491"/>
                <a:ext cx="18172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8" y="4661491"/>
                <a:ext cx="181729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23748" y="5621779"/>
                <a:ext cx="18172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8" y="5621779"/>
                <a:ext cx="181729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328382" y="2168180"/>
                <a:ext cx="2260491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82" y="2168180"/>
                <a:ext cx="2260491" cy="11738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026504" y="3493743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504" y="3493743"/>
                <a:ext cx="2541016" cy="11738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026503" y="5003116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503" y="5003116"/>
                <a:ext cx="2541016" cy="11738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7406640" y="3146655"/>
            <a:ext cx="9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+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375160" y="5296621"/>
            <a:ext cx="9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+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567519" y="868398"/>
                <a:ext cx="33978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519" y="868398"/>
                <a:ext cx="3397853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73482" y="6096455"/>
                <a:ext cx="18172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82" y="6096455"/>
                <a:ext cx="1817292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899924" y="3731045"/>
                <a:ext cx="18172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24" y="3731045"/>
                <a:ext cx="1817292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16423" y="4589120"/>
                <a:ext cx="31540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23" y="4589120"/>
                <a:ext cx="3154005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1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Determinants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00FF"/>
                </a:solidFill>
              </a:rPr>
              <a:t>2x2 and 3x3 matrices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51560" y="5547360"/>
            <a:ext cx="704088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Review what you have learned in high school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673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Determinants in High School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19331" y="299929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31" y="2999291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40789" y="4253027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89" y="4253027"/>
                <a:ext cx="151458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6005" y="4253026"/>
                <a:ext cx="5019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05" y="4253026"/>
                <a:ext cx="50193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442552" y="4812601"/>
                <a:ext cx="7199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552" y="4812601"/>
                <a:ext cx="71994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2242555" y="3084333"/>
            <a:ext cx="919938" cy="6421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242555" y="3116701"/>
            <a:ext cx="870159" cy="559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40960" y="2519745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60" y="2519745"/>
                <a:ext cx="2862579" cy="11383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093928" y="4124322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928" y="4124322"/>
                <a:ext cx="151458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518065" y="4671854"/>
                <a:ext cx="1168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65" y="4671854"/>
                <a:ext cx="116807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/>
          <p:nvPr/>
        </p:nvCxnSpPr>
        <p:spPr>
          <a:xfrm>
            <a:off x="6035452" y="2541278"/>
            <a:ext cx="1764024" cy="11079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5986038" y="2607273"/>
            <a:ext cx="1744369" cy="96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9364" y="3028883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694250" y="2532361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011254" y="3436329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426809" y="2550558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668388" y="470452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88" y="4704521"/>
                <a:ext cx="1452064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024065" y="4714183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65" y="4714183"/>
                <a:ext cx="1452064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 flipV="1">
            <a:off x="6035452" y="2574155"/>
            <a:ext cx="984305" cy="543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6749935" y="2992521"/>
            <a:ext cx="1011261" cy="5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7468786" y="3392860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6002242" y="2598304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4250363" y="5241660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63" y="5241660"/>
                <a:ext cx="1452064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668388" y="525845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88" y="5258451"/>
                <a:ext cx="1452064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024065" y="5268113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65" y="5268113"/>
                <a:ext cx="1452064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2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5" grpId="0"/>
      <p:bldP spid="16" grpId="0"/>
      <p:bldP spid="17" grpId="0"/>
      <p:bldP spid="28" grpId="0"/>
      <p:bldP spid="29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24" y="2998045"/>
            <a:ext cx="3885938" cy="36123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Determinants in High School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|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3944" r="-1545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>
            <a:stCxn id="27" idx="3"/>
          </p:cNvCxnSpPr>
          <p:nvPr/>
        </p:nvCxnSpPr>
        <p:spPr>
          <a:xfrm flipV="1">
            <a:off x="2352977" y="4102551"/>
            <a:ext cx="866344" cy="8673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013750" y="3610676"/>
            <a:ext cx="143561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FF0000"/>
                </a:solidFill>
              </a:rPr>
              <a:t>絕對值</a:t>
            </a:r>
            <a:r>
              <a:rPr lang="en-US" altLang="zh-TW" sz="2800" dirty="0" smtClean="0">
                <a:solidFill>
                  <a:srgbClr val="FF0000"/>
                </a:solidFill>
              </a:rPr>
              <a:t>!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1005715" y="4004638"/>
            <a:ext cx="2479729" cy="2392794"/>
            <a:chOff x="1359652" y="4169970"/>
            <a:chExt cx="2479729" cy="2392794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1359652" y="6100397"/>
              <a:ext cx="24797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H="1" flipV="1">
              <a:off x="1930507" y="4169970"/>
              <a:ext cx="1" cy="2392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1930507" y="5815760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1944309" y="4557184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2630512" y="5586982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(</a:t>
              </a:r>
              <a:r>
                <a:rPr lang="en-US" altLang="zh-TW" dirty="0" err="1" smtClean="0"/>
                <a:t>a,b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983783" y="4179618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(</a:t>
              </a:r>
              <a:r>
                <a:rPr lang="en-US" altLang="zh-TW" dirty="0" err="1" smtClean="0"/>
                <a:t>c,d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2781257" y="4327120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2360101" y="4314158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492117" y="4873574"/>
              <a:ext cx="2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V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39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Determinants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00FF"/>
                </a:solidFill>
              </a:rPr>
              <a:t>Properties of Determinants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53525" y="5796366"/>
            <a:ext cx="503695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“Volume” in high dimension (?)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247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Three Basic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Basic Property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99269" y="4269143"/>
                <a:ext cx="1850250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269" y="4269143"/>
                <a:ext cx="1850250" cy="7184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85162" y="5471298"/>
                <a:ext cx="1864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62" y="5471298"/>
                <a:ext cx="186435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198583" y="4058668"/>
                <a:ext cx="243233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83" y="4058668"/>
                <a:ext cx="2432333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544563" y="5471297"/>
                <a:ext cx="1864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5471297"/>
                <a:ext cx="186435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18239" y="3125242"/>
            <a:ext cx="149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正方</a:t>
            </a:r>
            <a:r>
              <a:rPr lang="zh-TW" altLang="en-US" sz="2800" dirty="0"/>
              <a:t>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20898" y="3125241"/>
            <a:ext cx="185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正立方體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65085" y="3125242"/>
            <a:ext cx="176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面積為 </a:t>
            </a:r>
            <a:r>
              <a:rPr lang="en-US" altLang="zh-TW" sz="2800" dirty="0" smtClean="0"/>
              <a:t>1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746482" y="3137231"/>
            <a:ext cx="176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體</a:t>
            </a:r>
            <a:r>
              <a:rPr lang="zh-TW" altLang="en-US" sz="2800" dirty="0" smtClean="0"/>
              <a:t>積為 </a:t>
            </a:r>
            <a:r>
              <a:rPr lang="en-US" altLang="zh-TW" sz="2800" dirty="0" smtClean="0"/>
              <a:t>1</a:t>
            </a:r>
            <a:endParaRPr lang="zh-TW" altLang="en-US" sz="2800" dirty="0"/>
          </a:p>
        </p:txBody>
      </p:sp>
      <p:cxnSp>
        <p:nvCxnSpPr>
          <p:cNvPr id="13" name="直線單箭頭接點 12"/>
          <p:cNvCxnSpPr>
            <a:endCxn id="8" idx="2"/>
          </p:cNvCxnSpPr>
          <p:nvPr/>
        </p:nvCxnSpPr>
        <p:spPr>
          <a:xfrm flipH="1" flipV="1">
            <a:off x="1565908" y="3648462"/>
            <a:ext cx="1084302" cy="62068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0" idx="2"/>
          </p:cNvCxnSpPr>
          <p:nvPr/>
        </p:nvCxnSpPr>
        <p:spPr>
          <a:xfrm flipV="1">
            <a:off x="2876993" y="3648462"/>
            <a:ext cx="472526" cy="62068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5689187" y="3661165"/>
            <a:ext cx="882983" cy="4094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7062774" y="3661165"/>
            <a:ext cx="410024" cy="4094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2481</TotalTime>
  <Words>1501</Words>
  <Application>Microsoft Office PowerPoint</Application>
  <PresentationFormat>如螢幕大小 (4:3)</PresentationFormat>
  <Paragraphs>533</Paragraphs>
  <Slides>46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5" baseType="lpstr">
      <vt:lpstr>新細明體</vt:lpstr>
      <vt:lpstr>Arial</vt:lpstr>
      <vt:lpstr>Calibri</vt:lpstr>
      <vt:lpstr>Calibri Light</vt:lpstr>
      <vt:lpstr>Cambria Math</vt:lpstr>
      <vt:lpstr>Symbol</vt:lpstr>
      <vt:lpstr>Wingdings 2</vt:lpstr>
      <vt:lpstr>Office 佈景主題</vt:lpstr>
      <vt:lpstr>PhotoImpact</vt:lpstr>
      <vt:lpstr>Determinants</vt:lpstr>
      <vt:lpstr>Announcement</vt:lpstr>
      <vt:lpstr>Reference</vt:lpstr>
      <vt:lpstr>Determinant</vt:lpstr>
      <vt:lpstr>Determinants</vt:lpstr>
      <vt:lpstr>Determinants in High School</vt:lpstr>
      <vt:lpstr>Determinants in High School</vt:lpstr>
      <vt:lpstr>Determinants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Determinants for  Upper Triangular Matrix</vt:lpstr>
      <vt:lpstr>Determinants v.s. Invertible</vt:lpstr>
      <vt:lpstr>Invertible</vt:lpstr>
      <vt:lpstr>Example</vt:lpstr>
      <vt:lpstr>More Properties of Determinants</vt:lpstr>
      <vt:lpstr>Determinants</vt:lpstr>
      <vt:lpstr>Cofactor Expansion</vt:lpstr>
      <vt:lpstr>Cofactor Expansion</vt:lpstr>
      <vt:lpstr>2 x 2 matrix</vt:lpstr>
      <vt:lpstr>3 x 3 matrix</vt:lpstr>
      <vt:lpstr>Example</vt:lpstr>
      <vt:lpstr>PowerPoint 簡報</vt:lpstr>
      <vt:lpstr>Example</vt:lpstr>
      <vt:lpstr>Formula from Three Properties</vt:lpstr>
      <vt:lpstr>PowerPoint 簡報</vt:lpstr>
      <vt:lpstr>PowerPoint 簡報</vt:lpstr>
      <vt:lpstr>Formula from Three Properties</vt:lpstr>
      <vt:lpstr>Example</vt:lpstr>
      <vt:lpstr>Formulas for Determinants</vt:lpstr>
      <vt:lpstr>Determinants</vt:lpstr>
      <vt:lpstr>Formula for A-1</vt:lpstr>
      <vt:lpstr>Formula for A-1</vt:lpstr>
      <vt:lpstr>Formula for A-1</vt:lpstr>
      <vt:lpstr>Cramer’s Rule</vt:lpstr>
      <vt:lpstr>Appendix</vt:lpstr>
      <vt:lpstr>PowerPoint 簡報</vt:lpstr>
      <vt:lpstr>Volume</vt:lpstr>
      <vt:lpstr>Cofactor</vt:lpstr>
      <vt:lpstr>Cofactor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97</cp:revision>
  <dcterms:created xsi:type="dcterms:W3CDTF">2016-02-04T13:34:20Z</dcterms:created>
  <dcterms:modified xsi:type="dcterms:W3CDTF">2016-03-17T01:22:27Z</dcterms:modified>
</cp:coreProperties>
</file>